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86" r:id="rId2"/>
  </p:sldMasterIdLst>
  <p:notesMasterIdLst>
    <p:notesMasterId r:id="rId8"/>
  </p:notesMasterIdLst>
  <p:sldIdLst>
    <p:sldId id="256" r:id="rId3"/>
    <p:sldId id="1025" r:id="rId4"/>
    <p:sldId id="1082" r:id="rId5"/>
    <p:sldId id="1079" r:id="rId6"/>
    <p:sldId id="282" r:id="rId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4DEB"/>
    <a:srgbClr val="F3DE01"/>
    <a:srgbClr val="E73E3E"/>
    <a:srgbClr val="01B82E"/>
    <a:srgbClr val="FCB012"/>
    <a:srgbClr val="FC9804"/>
    <a:srgbClr val="0000FF"/>
    <a:srgbClr val="00FF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647" autoAdjust="0"/>
    <p:restoredTop sz="92894" autoAdjust="0"/>
  </p:normalViewPr>
  <p:slideViewPr>
    <p:cSldViewPr>
      <p:cViewPr varScale="1">
        <p:scale>
          <a:sx n="79" d="100"/>
          <a:sy n="79" d="100"/>
        </p:scale>
        <p:origin x="715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8FEC71C-0E42-4E8D-8CE9-D26FAAB8A4EC}" type="datetimeFigureOut">
              <a:rPr lang="ru-RU"/>
              <a:pPr>
                <a:defRPr/>
              </a:pPr>
              <a:t>19.04.2025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7423EFE-414F-4C48-93E4-A1696F6A788F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1310296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981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dirty="0"/>
          </a:p>
        </p:txBody>
      </p:sp>
      <p:sp>
        <p:nvSpPr>
          <p:cNvPr id="11981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8D6AFB5A-7897-4896-AA1F-4BD5703DD6CF}" type="slidenum">
              <a:rPr lang="ru-RU" altLang="en-US"/>
              <a:pPr/>
              <a:t>1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469470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b="0" dirty="0"/>
              <a:t>The structural coloration of both the occipital and breast feathers of the bird-of-paradise Lawes’ </a:t>
            </a:r>
            <a:r>
              <a:rPr lang="en-US" b="0" dirty="0" err="1"/>
              <a:t>parotia</a:t>
            </a:r>
            <a:r>
              <a:rPr lang="en-US" b="0" dirty="0"/>
              <a:t> is produced by melanin rodlets arranged in layers, together acting as interference reflectors. </a:t>
            </a:r>
            <a:r>
              <a:rPr lang="en-US" sz="1800" b="0" i="0" u="none" strike="noStrike" baseline="0" dirty="0">
                <a:latin typeface="AdvOT88ac8687"/>
              </a:rPr>
              <a:t>The feather barbules of both the breast and nape area contain well-ordered layers of melanosomes surrounded by a keratin cortex (Fig. 1 </a:t>
            </a:r>
            <a:r>
              <a:rPr lang="en-US" sz="1800" b="0" i="0" u="none" strike="noStrike" baseline="0" dirty="0">
                <a:latin typeface="AdvOT16d4f71d.I"/>
              </a:rPr>
              <a:t>D </a:t>
            </a:r>
            <a:r>
              <a:rPr lang="en-US" sz="1800" b="0" i="0" u="none" strike="noStrike" baseline="0" dirty="0">
                <a:latin typeface="AdvOT88ac8687"/>
              </a:rPr>
              <a:t>and </a:t>
            </a:r>
            <a:r>
              <a:rPr lang="en-US" sz="1800" b="0" i="0" u="none" strike="noStrike" baseline="0" dirty="0">
                <a:latin typeface="AdvOT16d4f71d.I"/>
              </a:rPr>
              <a:t>E</a:t>
            </a:r>
            <a:r>
              <a:rPr lang="en-US" sz="1800" b="0" i="0" u="none" strike="noStrike" baseline="0" dirty="0">
                <a:latin typeface="AdvOT88ac8687"/>
              </a:rPr>
              <a:t>).</a:t>
            </a:r>
            <a:endParaRPr lang="ru-RU" sz="1800" b="0" i="0" u="none" strike="noStrike" baseline="0" dirty="0">
              <a:latin typeface="AdvOT88ac8687"/>
            </a:endParaRPr>
          </a:p>
          <a:p>
            <a:pPr algn="l"/>
            <a:r>
              <a:rPr lang="ru-RU" b="0" dirty="0" err="1"/>
              <a:t>Меланосома</a:t>
            </a:r>
            <a:r>
              <a:rPr lang="ru-RU" b="0" dirty="0"/>
              <a:t> — это органелла, содержащаяся в клетках царства животных, имеющая в составе меланин и другие </a:t>
            </a:r>
            <a:r>
              <a:rPr lang="ru-RU" b="0" dirty="0" err="1"/>
              <a:t>светопоглощающие</a:t>
            </a:r>
            <a:r>
              <a:rPr lang="ru-RU" b="0" dirty="0"/>
              <a:t> пигменты.</a:t>
            </a:r>
          </a:p>
          <a:p>
            <a:pPr algn="l"/>
            <a:r>
              <a:rPr lang="ru-RU" b="0" dirty="0"/>
              <a:t>Кератины — семейство фибриллярных белков, обладающих механической прочностью, которое среди материалов биологического происхождения уступает лишь хитину. В основном из кератинов состоят роговые производные.</a:t>
            </a:r>
          </a:p>
          <a:p>
            <a:pPr algn="l"/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0B5BF-1395-4C47-B17B-3CB83A4F5D4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703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5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Cyanotrichite - </a:t>
            </a:r>
            <a:r>
              <a:rPr lang="pt-BR" altLang="en-US" dirty="0"/>
              <a:t>Cu4Al2(SO4)(OH)12(H2O)2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Zircon</a:t>
            </a:r>
            <a:r>
              <a:rPr lang="pt-BR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b="0" i="0" dirty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Zr(SiO</a:t>
            </a:r>
            <a:r>
              <a:rPr lang="en-US" b="0" i="0" baseline="-25000" dirty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4</a:t>
            </a:r>
            <a:r>
              <a:rPr lang="en-US" b="0" i="0" dirty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)</a:t>
            </a:r>
            <a:endParaRPr lang="en-US" b="1" i="0" dirty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  <a:p>
            <a:endParaRPr lang="en-GB" altLang="en-US" dirty="0"/>
          </a:p>
        </p:txBody>
      </p:sp>
      <p:sp>
        <p:nvSpPr>
          <p:cNvPr id="12186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E025886F-0DD5-4F30-9413-D23E404827A2}" type="slidenum">
              <a:rPr lang="ru-RU" altLang="en-US">
                <a:solidFill>
                  <a:srgbClr val="000000"/>
                </a:solidFill>
              </a:rPr>
              <a:pPr/>
              <a:t>3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5674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0B5BF-1395-4C47-B17B-3CB83A4F5D4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1876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0B5BF-1395-4C47-B17B-3CB83A4F5D4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080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3C65B-0111-4192-BE05-29F98A317E6E}" type="datetimeFigureOut">
              <a:rPr lang="ru-RU"/>
              <a:pPr>
                <a:defRPr/>
              </a:pPr>
              <a:t>19.04.2025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296378-F030-42EC-A3C3-48FB04D78A10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535797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45CF9-DC7D-47CD-8987-5021A53ABEB4}" type="datetimeFigureOut">
              <a:rPr lang="ru-RU"/>
              <a:pPr>
                <a:defRPr/>
              </a:pPr>
              <a:t>19.04.2025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F400DC-DCFC-4864-BF67-80E908D9493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797596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1A4BF-A7BC-4062-A426-E03EFCAA4A04}" type="datetimeFigureOut">
              <a:rPr lang="ru-RU"/>
              <a:pPr>
                <a:defRPr/>
              </a:pPr>
              <a:t>19.04.2025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CC225E-A16D-4F06-A631-5C84CB5C9F1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658690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6907259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4961090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576889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851733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1995375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8167470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150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882900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12831-7807-42C1-A9C0-6F0FE8FBB6FD}" type="datetimeFigureOut">
              <a:rPr lang="ru-RU"/>
              <a:pPr>
                <a:defRPr/>
              </a:pPr>
              <a:t>19.04.2025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E58A11-66AA-4A42-8E02-CC4F8F573852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0934393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4471949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6841378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7606274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610951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D8A1C-0FFA-45C9-889A-05E54DD1D286}" type="datetimeFigureOut">
              <a:rPr lang="ru-RU"/>
              <a:pPr>
                <a:defRPr/>
              </a:pPr>
              <a:t>19.04.2025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CEBF12-0264-4827-B208-8DBFB2E1ED4B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63106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7ECB2-3F3A-4A60-B245-412C91EBFEC3}" type="datetimeFigureOut">
              <a:rPr lang="ru-RU"/>
              <a:pPr>
                <a:defRPr/>
              </a:pPr>
              <a:t>19.04.2025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6A9DEC-1FF0-4D96-A2E7-C9D764A47FA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975120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57C3D-FADC-4918-8160-79F01E365B4B}" type="datetimeFigureOut">
              <a:rPr lang="ru-RU"/>
              <a:pPr>
                <a:defRPr/>
              </a:pPr>
              <a:t>19.04.2025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84A47-E059-423F-9745-2620A680D452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475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29901-3439-4075-9970-B96CB3EC2197}" type="datetimeFigureOut">
              <a:rPr lang="ru-RU"/>
              <a:pPr>
                <a:defRPr/>
              </a:pPr>
              <a:t>19.04.2025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C6D809-1247-435A-B09F-82AFDFA49690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609023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2FCCD-8350-4461-8E51-43604B754081}" type="datetimeFigureOut">
              <a:rPr lang="ru-RU"/>
              <a:pPr>
                <a:defRPr/>
              </a:pPr>
              <a:t>19.04.2025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F5097-6599-4527-B503-7EFAFC6F6BB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456034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C3D33-6060-424F-93A7-3F13A5BEDDB3}" type="datetimeFigureOut">
              <a:rPr lang="ru-RU"/>
              <a:pPr>
                <a:defRPr/>
              </a:pPr>
              <a:t>19.04.2025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39AFB7-997D-4A74-96DE-5D35B3B9A172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265637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57DAA-2039-4BD3-A52F-38845119123A}" type="datetimeFigureOut">
              <a:rPr lang="ru-RU"/>
              <a:pPr>
                <a:defRPr/>
              </a:pPr>
              <a:t>19.04.2025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2E10C6-1316-4793-9D2B-741421761020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130323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CA42646-4BFB-4BB1-A043-1645764D7E14}" type="datetimeFigureOut">
              <a:rPr lang="ru-RU"/>
              <a:pPr>
                <a:defRPr/>
              </a:pPr>
              <a:t>19.04.2025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35EB2060-45D5-494B-A318-91BB074CBEBB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904" r:id="rId1"/>
    <p:sldLayoutId id="2147485905" r:id="rId2"/>
    <p:sldLayoutId id="2147485906" r:id="rId3"/>
    <p:sldLayoutId id="2147485907" r:id="rId4"/>
    <p:sldLayoutId id="2147485908" r:id="rId5"/>
    <p:sldLayoutId id="2147485909" r:id="rId6"/>
    <p:sldLayoutId id="2147485910" r:id="rId7"/>
    <p:sldLayoutId id="2147485911" r:id="rId8"/>
    <p:sldLayoutId id="2147485912" r:id="rId9"/>
    <p:sldLayoutId id="2147485913" r:id="rId10"/>
    <p:sldLayoutId id="214748591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853613" cy="81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7885113" y="0"/>
          <a:ext cx="1258887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Точечный рисунок" r:id="rId16" imgW="1173582" imgH="944962" progId="Paint.Picture">
                  <p:embed/>
                </p:oleObj>
              </mc:Choice>
              <mc:Fallback>
                <p:oleObj name="Точечный рисунок" r:id="rId16" imgW="1173582" imgH="944962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lum bright="3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5113" y="0"/>
                        <a:ext cx="1258887" cy="765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852863" y="115888"/>
            <a:ext cx="4032250" cy="3048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n-GB" altLang="en-US" sz="1400" b="1">
                <a:solidFill>
                  <a:srgbClr val="FFCC00"/>
                </a:solidFill>
                <a:latin typeface="Arial" panose="020B0604020202020204" pitchFamily="34" charset="0"/>
              </a:rPr>
              <a:t>Joint Institute for Nuclear Research</a:t>
            </a:r>
            <a:endParaRPr lang="ru-RU" altLang="en-US" sz="1400" b="1">
              <a:solidFill>
                <a:srgbClr val="FFCC00"/>
              </a:solidFill>
              <a:latin typeface="Arial" panose="020B0604020202020204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39700" y="220663"/>
            <a:ext cx="839788" cy="317500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233363" y="284163"/>
            <a:ext cx="139700" cy="63500"/>
          </a:xfrm>
          <a:prstGeom prst="rect">
            <a:avLst/>
          </a:prstGeom>
          <a:solidFill>
            <a:srgbClr val="66FF66"/>
          </a:solidFill>
          <a:ln>
            <a:noFill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33363" y="411163"/>
            <a:ext cx="139700" cy="158750"/>
          </a:xfrm>
          <a:prstGeom prst="rect">
            <a:avLst/>
          </a:prstGeom>
          <a:solidFill>
            <a:srgbClr val="66FF66"/>
          </a:solidFill>
          <a:ln>
            <a:noFill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68313" y="188913"/>
            <a:ext cx="139700" cy="285750"/>
          </a:xfrm>
          <a:prstGeom prst="rect">
            <a:avLst/>
          </a:prstGeom>
          <a:solidFill>
            <a:srgbClr val="00CCFF"/>
          </a:solidFill>
          <a:ln>
            <a:noFill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700088" y="284163"/>
            <a:ext cx="139700" cy="285750"/>
          </a:xfrm>
          <a:prstGeom prst="rtTriangle">
            <a:avLst/>
          </a:prstGeom>
          <a:solidFill>
            <a:srgbClr val="FF3300"/>
          </a:solidFill>
          <a:ln>
            <a:noFill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130" name="AutoShape 10"/>
          <p:cNvSpPr>
            <a:spLocks noChangeArrowheads="1"/>
          </p:cNvSpPr>
          <p:nvPr/>
        </p:nvSpPr>
        <p:spPr bwMode="auto">
          <a:xfrm rot="10800000">
            <a:off x="747713" y="188913"/>
            <a:ext cx="139700" cy="285750"/>
          </a:xfrm>
          <a:prstGeom prst="rtTriangle">
            <a:avLst/>
          </a:prstGeom>
          <a:solidFill>
            <a:srgbClr val="FF3300"/>
          </a:solidFill>
          <a:ln>
            <a:noFill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>
            <a:off x="979488" y="220663"/>
            <a:ext cx="233362" cy="190500"/>
          </a:xfrm>
          <a:prstGeom prst="flowChartDelay">
            <a:avLst/>
          </a:prstGeom>
          <a:solidFill>
            <a:srgbClr val="0000FF"/>
          </a:solidFill>
          <a:ln>
            <a:noFill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979488" y="284163"/>
            <a:ext cx="139700" cy="63500"/>
          </a:xfrm>
          <a:prstGeom prst="flowChartDelay">
            <a:avLst/>
          </a:prstGeom>
          <a:solidFill>
            <a:srgbClr val="FFFF00"/>
          </a:solidFill>
          <a:ln>
            <a:noFill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915" r:id="rId1"/>
    <p:sldLayoutId id="2147485916" r:id="rId2"/>
    <p:sldLayoutId id="2147485917" r:id="rId3"/>
    <p:sldLayoutId id="2147485918" r:id="rId4"/>
    <p:sldLayoutId id="2147485919" r:id="rId5"/>
    <p:sldLayoutId id="2147485920" r:id="rId6"/>
    <p:sldLayoutId id="2147485921" r:id="rId7"/>
    <p:sldLayoutId id="2147485922" r:id="rId8"/>
    <p:sldLayoutId id="2147485923" r:id="rId9"/>
    <p:sldLayoutId id="2147485924" r:id="rId10"/>
    <p:sldLayoutId id="2147485925" r:id="rId11"/>
    <p:sldLayoutId id="2147485926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500" autoRev="1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500" autoRev="1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500" autoRev="1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500" autoRev="1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1500" autoRev="1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1500" autoRev="1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1500" autoRev="1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500" autoRev="1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  <p:bldP spid="4107" grpId="0" animBg="1"/>
    </p:bld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accent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accent2"/>
          </a:solidFill>
          <a:latin typeface="Arial Unicode MS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accent2"/>
          </a:solidFill>
          <a:latin typeface="Arial Unicode MS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accent2"/>
          </a:solidFill>
          <a:latin typeface="Arial Unicode MS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accent2"/>
          </a:solidFill>
          <a:latin typeface="Arial Unicode MS" pitchFamily="34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3000" b="1">
          <a:solidFill>
            <a:schemeClr val="accent2"/>
          </a:solidFill>
          <a:latin typeface="Arial Unicode MS" pitchFamily="34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3000" b="1">
          <a:solidFill>
            <a:schemeClr val="accent2"/>
          </a:solidFill>
          <a:latin typeface="Arial Unicode MS" pitchFamily="34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3000" b="1">
          <a:solidFill>
            <a:schemeClr val="accent2"/>
          </a:solidFill>
          <a:latin typeface="Arial Unicode MS" pitchFamily="34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3000" b="1">
          <a:solidFill>
            <a:schemeClr val="accent2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mindat.org/" TargetMode="External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lnph.jinr.ru/en/facilities/ibr-2/parameters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br-2.jinr.ru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hyperlink" Target="https://grant.rscf.ru/site/user/browse_infr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Заголовок 1"/>
          <p:cNvSpPr>
            <a:spLocks noGrp="1"/>
          </p:cNvSpPr>
          <p:nvPr>
            <p:ph type="ctrTitle"/>
          </p:nvPr>
        </p:nvSpPr>
        <p:spPr>
          <a:xfrm>
            <a:off x="200880" y="2216099"/>
            <a:ext cx="8742240" cy="2620962"/>
          </a:xfrm>
        </p:spPr>
        <p:txBody>
          <a:bodyPr/>
          <a:lstStyle/>
          <a:p>
            <a:r>
              <a:rPr lang="en-US" altLang="en-US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Neutron diffraction</a:t>
            </a:r>
            <a:r>
              <a:rPr lang="ru-RU" altLang="en-US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  <a:br>
              <a:rPr lang="en-US" altLang="en-US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experimental capabilities</a:t>
            </a:r>
            <a:br>
              <a:rPr lang="en-US" altLang="en-US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FLNP JINR</a:t>
            </a:r>
            <a:endParaRPr lang="ru-RU" altLang="en-US" sz="3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028700" y="4648200"/>
            <a:ext cx="7086600" cy="1466371"/>
          </a:xfrm>
        </p:spPr>
        <p:txBody>
          <a:bodyPr/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Roman Vasin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Frank Laboratory of Neutron Physics</a:t>
            </a:r>
            <a:r>
              <a:rPr lang="ru-RU" sz="1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Joint Institute for Nuclear Research</a:t>
            </a:r>
            <a:endParaRPr lang="ru-RU" sz="1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одзаголовок 1"/>
          <p:cNvSpPr txBox="1">
            <a:spLocks/>
          </p:cNvSpPr>
          <p:nvPr/>
        </p:nvSpPr>
        <p:spPr bwMode="auto">
          <a:xfrm>
            <a:off x="1371600" y="6180513"/>
            <a:ext cx="6400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E669B3-B4E9-8115-66A3-EE210B7ACB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9" t="16883" r="11429" b="14546"/>
          <a:stretch/>
        </p:blipFill>
        <p:spPr bwMode="auto">
          <a:xfrm>
            <a:off x="153753" y="149057"/>
            <a:ext cx="1914731" cy="1701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EB4ABB0-0B46-703F-3D51-3CFEA4A2D8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33999" y="152400"/>
            <a:ext cx="3656247" cy="146249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7663"/>
          </a:xfrm>
        </p:spPr>
        <p:txBody>
          <a:bodyPr anchor="t" anchorCtr="0">
            <a:normAutofit/>
          </a:bodyPr>
          <a:lstStyle/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Diffraction grating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2C6E1775-C17B-1365-57FD-4ED7F65CC6EA}"/>
              </a:ext>
            </a:extLst>
          </p:cNvPr>
          <p:cNvSpPr/>
          <p:nvPr/>
        </p:nvSpPr>
        <p:spPr>
          <a:xfrm>
            <a:off x="4724400" y="6519446"/>
            <a:ext cx="4419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B.D. Wits et al.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2014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PNAS, 111(12), 4363-4368.</a:t>
            </a:r>
            <a:endParaRPr 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60A8A2A7-AA72-319A-1397-2A9E90C456E0}"/>
              </a:ext>
            </a:extLst>
          </p:cNvPr>
          <p:cNvSpPr/>
          <p:nvPr/>
        </p:nvSpPr>
        <p:spPr>
          <a:xfrm>
            <a:off x="7010400" y="4724400"/>
            <a:ext cx="18178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Ordered layers of </a:t>
            </a:r>
            <a:r>
              <a:rPr lang="en-US" sz="1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melanosomes surrounded by a keratin cortex.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A9EBAE8-21F6-CD4C-9A65-6800116EF5B8}"/>
              </a:ext>
            </a:extLst>
          </p:cNvPr>
          <p:cNvSpPr/>
          <p:nvPr/>
        </p:nvSpPr>
        <p:spPr>
          <a:xfrm>
            <a:off x="993279" y="914266"/>
            <a:ext cx="2971800" cy="369332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Reflecting diffraction grating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7D8FEB17-7FDD-00AF-F542-82D4DE634DA4}"/>
              </a:ext>
            </a:extLst>
          </p:cNvPr>
          <p:cNvSpPr/>
          <p:nvPr/>
        </p:nvSpPr>
        <p:spPr>
          <a:xfrm>
            <a:off x="304800" y="2974490"/>
            <a:ext cx="2858022" cy="369332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Visible light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≈ 380-780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D1AF3E1E-DE3E-41BE-95D1-4E380DEE2C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463078"/>
            <a:ext cx="6404987" cy="277306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878CCAC1-4920-4EE0-886E-BBF2D118E5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115" y="751247"/>
            <a:ext cx="2423085" cy="2223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97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63FD95F8-C2B0-B5BD-FB50-375206BEFA6F}"/>
              </a:ext>
            </a:extLst>
          </p:cNvPr>
          <p:cNvSpPr/>
          <p:nvPr/>
        </p:nvSpPr>
        <p:spPr>
          <a:xfrm>
            <a:off x="155575" y="248206"/>
            <a:ext cx="5940425" cy="92333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r>
              <a:rPr lang="en-US" b="1" dirty="0" err="1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IUCr</a:t>
            </a:r>
            <a:r>
              <a:rPr lang="en-US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direct-space crystal definition:</a:t>
            </a:r>
          </a:p>
          <a:p>
            <a:r>
              <a:rPr lang="en-US" b="1" u="sng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solid is a crystal if its atoms, ions and/or molecules form, on average, a long-range </a:t>
            </a:r>
            <a:r>
              <a:rPr lang="en-US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ordered</a:t>
            </a:r>
            <a:r>
              <a:rPr lang="en-US" b="1" u="sng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arrangement</a:t>
            </a:r>
            <a:r>
              <a:rPr lang="en-US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0242" name="Picture 2" descr="068559200149529329441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457324"/>
            <a:ext cx="2282825" cy="229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0784018001494836121566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575" y="1457324"/>
            <a:ext cx="2933700" cy="2012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0775630001656451841738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384258"/>
            <a:ext cx="2834217" cy="212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6"/>
          <p:cNvSpPr/>
          <p:nvPr/>
        </p:nvSpPr>
        <p:spPr>
          <a:xfrm>
            <a:off x="6897344" y="6519446"/>
            <a:ext cx="22466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https://www.mindat.org/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1"/>
          <p:cNvSpPr/>
          <p:nvPr/>
        </p:nvSpPr>
        <p:spPr>
          <a:xfrm>
            <a:off x="174625" y="1476374"/>
            <a:ext cx="9112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Quartz</a:t>
            </a:r>
          </a:p>
        </p:txBody>
      </p:sp>
      <p:sp>
        <p:nvSpPr>
          <p:cNvPr id="14" name="Rectangle 11"/>
          <p:cNvSpPr/>
          <p:nvPr/>
        </p:nvSpPr>
        <p:spPr>
          <a:xfrm>
            <a:off x="2568575" y="1476374"/>
            <a:ext cx="9112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Biotite</a:t>
            </a:r>
          </a:p>
        </p:txBody>
      </p:sp>
      <p:sp>
        <p:nvSpPr>
          <p:cNvPr id="15" name="Rectangle 11"/>
          <p:cNvSpPr/>
          <p:nvPr/>
        </p:nvSpPr>
        <p:spPr>
          <a:xfrm>
            <a:off x="5287673" y="3765510"/>
            <a:ext cx="30733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Aldomarinoite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Sr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3+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(AsO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(OH)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 стрелкой 8"/>
          <p:cNvCxnSpPr>
            <a:cxnSpLocks/>
          </p:cNvCxnSpPr>
          <p:nvPr/>
        </p:nvCxnSpPr>
        <p:spPr>
          <a:xfrm>
            <a:off x="6019800" y="4374733"/>
            <a:ext cx="877544" cy="93285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52" name="Picture 12" descr="0042764001494626721553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4005400"/>
            <a:ext cx="2282825" cy="232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1"/>
          <p:cNvSpPr/>
          <p:nvPr/>
        </p:nvSpPr>
        <p:spPr>
          <a:xfrm>
            <a:off x="1524001" y="3946147"/>
            <a:ext cx="101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Zircon</a:t>
            </a:r>
          </a:p>
        </p:txBody>
      </p:sp>
      <p:pic>
        <p:nvPicPr>
          <p:cNvPr id="10256" name="Picture 16" descr="09802450014946254026877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1509" y="3580844"/>
            <a:ext cx="2290988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11"/>
          <p:cNvSpPr/>
          <p:nvPr/>
        </p:nvSpPr>
        <p:spPr>
          <a:xfrm>
            <a:off x="2791509" y="3580844"/>
            <a:ext cx="9112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Pyrite</a:t>
            </a:r>
          </a:p>
        </p:txBody>
      </p:sp>
      <p:pic>
        <p:nvPicPr>
          <p:cNvPr id="10258" name="Picture 18" descr="07179010014946605255009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199" y="1447800"/>
            <a:ext cx="2857501" cy="2145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11"/>
          <p:cNvSpPr/>
          <p:nvPr/>
        </p:nvSpPr>
        <p:spPr>
          <a:xfrm>
            <a:off x="7364637" y="3512676"/>
            <a:ext cx="16237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Cyanotrichite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63FD95F8-C2B0-B5BD-FB50-375206BEFA6F}"/>
              </a:ext>
            </a:extLst>
          </p:cNvPr>
          <p:cNvSpPr/>
          <p:nvPr/>
        </p:nvSpPr>
        <p:spPr>
          <a:xfrm>
            <a:off x="6628375" y="248206"/>
            <a:ext cx="1947241" cy="92333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Mineralogy</a:t>
            </a:r>
          </a:p>
          <a:p>
            <a:endParaRPr lang="en-US" b="1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Crystallography</a:t>
            </a:r>
          </a:p>
        </p:txBody>
      </p:sp>
      <p:sp>
        <p:nvSpPr>
          <p:cNvPr id="16" name="Стрелка вниз 15"/>
          <p:cNvSpPr/>
          <p:nvPr/>
        </p:nvSpPr>
        <p:spPr>
          <a:xfrm>
            <a:off x="7162800" y="590548"/>
            <a:ext cx="350308" cy="2574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1213" y="0"/>
            <a:ext cx="1223688" cy="678483"/>
          </a:xfrm>
        </p:spPr>
        <p:txBody>
          <a:bodyPr anchor="t" anchorCtr="0"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IBR-2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8865" y="477519"/>
            <a:ext cx="2927331" cy="439438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867655" y="4900507"/>
            <a:ext cx="319595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Movable reflector of IBR-2 without shielding (during tests).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shape of blades greatly affects the width of the neutron pulse.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477519"/>
            <a:ext cx="5546107" cy="25843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386" y="2989156"/>
            <a:ext cx="5787269" cy="372530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647362" y="6503487"/>
            <a:ext cx="46875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http://flnph.jinr.ru/en/facilities/ibr-2/parameters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241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1211" y="0"/>
            <a:ext cx="1223688" cy="678483"/>
          </a:xfrm>
        </p:spPr>
        <p:txBody>
          <a:bodyPr anchor="t" anchorCtr="0"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IBR-2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185" y="5663534"/>
            <a:ext cx="8587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User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programme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https://ibr-2.jinr.ru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RSCF infrastructure object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	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https://grant.rscf.ru/site/user/browse_infra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73162" y="6363488"/>
            <a:ext cx="4379786" cy="369332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online &amp; on site educational programs</a:t>
            </a:r>
            <a:endParaRPr lang="ru-RU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5176" y="475295"/>
            <a:ext cx="6555758" cy="5242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8388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Оформление по умолчанию">
  <a:themeElements>
    <a:clrScheme name="4_Оформление по умолчанию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4_Оформление по умолчанию">
      <a:majorFont>
        <a:latin typeface="Arial Unicode MS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19488</TotalTime>
  <Words>290</Words>
  <Application>Microsoft Office PowerPoint</Application>
  <PresentationFormat>全屏显示(4:3)</PresentationFormat>
  <Paragraphs>41</Paragraphs>
  <Slides>5</Slides>
  <Notes>5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AdvOT16d4f71d.I</vt:lpstr>
      <vt:lpstr>AdvOT88ac8687</vt:lpstr>
      <vt:lpstr>Arial Unicode MS</vt:lpstr>
      <vt:lpstr>Arial</vt:lpstr>
      <vt:lpstr>Calibri</vt:lpstr>
      <vt:lpstr>Times New Roman</vt:lpstr>
      <vt:lpstr>Verdana</vt:lpstr>
      <vt:lpstr>Verdana</vt:lpstr>
      <vt:lpstr>Тема Office</vt:lpstr>
      <vt:lpstr>4_Оформление по умолчанию</vt:lpstr>
      <vt:lpstr>Точечный рисунок</vt:lpstr>
      <vt:lpstr>Neutron diffraction method and experimental capabilities at FLNP JINR</vt:lpstr>
      <vt:lpstr>Diffraction grating</vt:lpstr>
      <vt:lpstr>PowerPoint 演示文稿</vt:lpstr>
      <vt:lpstr>IBR-2</vt:lpstr>
      <vt:lpstr>IBR-2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Дубна, ОИЯИ, ЛНФ</dc:title>
  <dc:creator>R. Vasin</dc:creator>
  <cp:lastModifiedBy>Q WEN</cp:lastModifiedBy>
  <cp:revision>534</cp:revision>
  <dcterms:created xsi:type="dcterms:W3CDTF">2015-07-13T14:04:17Z</dcterms:created>
  <dcterms:modified xsi:type="dcterms:W3CDTF">2025-04-19T03:06:46Z</dcterms:modified>
</cp:coreProperties>
</file>